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8" r:id="rId6"/>
    <p:sldId id="259" r:id="rId7"/>
    <p:sldId id="261" r:id="rId8"/>
    <p:sldId id="262" r:id="rId9"/>
    <p:sldId id="270" r:id="rId10"/>
    <p:sldId id="271" r:id="rId11"/>
    <p:sldId id="269" r:id="rId12"/>
    <p:sldId id="275" r:id="rId13"/>
    <p:sldId id="274" r:id="rId14"/>
    <p:sldId id="263" r:id="rId15"/>
    <p:sldId id="264" r:id="rId16"/>
    <p:sldId id="273" r:id="rId17"/>
    <p:sldId id="265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0653B1-2B17-94C4-245B-916D9DCCC4BC}" v="813" dt="2025-01-19T19:39:48.948"/>
    <p1510:client id="{2B71A76D-D8F2-E945-15CA-8B4D88A00277}" v="69" dt="2025-01-20T23:03:16.858"/>
    <p1510:client id="{92CCF13E-3C26-387A-586A-7A56EA4D50BF}" v="1284" dt="2025-01-19T00:05:35.051"/>
    <p1510:client id="{D41D4706-1C6D-0CE1-4057-C88C4F44562B}" v="37" dt="2025-01-20T20:55:54.129"/>
    <p1510:client id="{DE491C96-71D1-633A-B179-0D7125B755DC}" v="49" dt="2025-01-20T00:01:25.7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ademia.edu/download/64615158/IRJET-V7I51256.pdf" TargetMode="External"/><Relationship Id="rId7" Type="http://schemas.openxmlformats.org/officeDocument/2006/relationships/hyperlink" Target="https://www.sciencedirect.com/science/article/pii/S2590005622000911" TargetMode="External"/><Relationship Id="rId2" Type="http://schemas.openxmlformats.org/officeDocument/2006/relationships/hyperlink" Target="https://ieeexplore.ieee.org/abstract/document/902030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pdf/1511.08458" TargetMode="External"/><Relationship Id="rId5" Type="http://schemas.openxmlformats.org/officeDocument/2006/relationships/hyperlink" Target="https://www.kaggle.com/competitions/cifar-10/overview" TargetMode="External"/><Relationship Id="rId4" Type="http://schemas.openxmlformats.org/officeDocument/2006/relationships/hyperlink" Target="https://ieeexplore.ieee.org/abstract/document/8550021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ggle.com/datasets/crawford/resnet50" TargetMode="External"/><Relationship Id="rId7" Type="http://schemas.openxmlformats.org/officeDocument/2006/relationships/hyperlink" Target="https://osf.io/preprints/psyarxiv/vsw47" TargetMode="External"/><Relationship Id="rId2" Type="http://schemas.openxmlformats.org/officeDocument/2006/relationships/hyperlink" Target="https://ieeexplore.ieee.org/abstract/document/902030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iencedirect.com/science/article/pii/S2212017313003137" TargetMode="External"/><Relationship Id="rId5" Type="http://schemas.openxmlformats.org/officeDocument/2006/relationships/hyperlink" Target="http://redcrevistas.com/index.php/Revista/article/view/219/236" TargetMode="External"/><Relationship Id="rId4" Type="http://schemas.openxmlformats.org/officeDocument/2006/relationships/hyperlink" Target="https://www.sciencedirect.com/science/article/pii/S2514664524010592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EADCAF8-8823-4E89-8612-21029831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CA07B2-0819-4B62-9425-7A52BBDD7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A02BEE4-A5D4-40AF-882D-49D34B086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F5843EB-154F-4459-8954-BB1DF64BB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5905135-55D9-431B-8D5A-4C5C92B1F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accent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B732812-A0BB-4324-B390-DFEF26C10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1FEC055-6F76-4E20-BC93-76C2F58EA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74CD21D-122E-4F3D-82AF-F4A37C278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A7FF51F-3820-41BE-8690-7E758ECFA7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gradFill>
              <a:gsLst>
                <a:gs pos="813">
                  <a:schemeClr val="bg1">
                    <a:alpha val="41000"/>
                  </a:schemeClr>
                </a:gs>
                <a:gs pos="20000">
                  <a:schemeClr val="accent5">
                    <a:lumMod val="85000"/>
                    <a:alpha val="56000"/>
                  </a:schemeClr>
                </a:gs>
                <a:gs pos="44000">
                  <a:schemeClr val="accent6">
                    <a:lumMod val="40000"/>
                    <a:lumOff val="60000"/>
                    <a:alpha val="57000"/>
                  </a:schemeClr>
                </a:gs>
                <a:gs pos="100000">
                  <a:schemeClr val="bg1">
                    <a:alpha val="59000"/>
                  </a:schemeClr>
                </a:gs>
                <a:gs pos="74000">
                  <a:schemeClr val="accent1">
                    <a:lumMod val="91000"/>
                    <a:lumOff val="9000"/>
                    <a:alpha val="34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5EAD889-EA4D-485F-BA9C-F6473A432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tx2"/>
                </a:solidFill>
              </a:rPr>
              <a:t>Summative Assessment: Individual Presentation</a:t>
            </a:r>
          </a:p>
          <a:p>
            <a:endParaRPr lang="en-US" sz="440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5368" y="4160126"/>
            <a:ext cx="6105194" cy="6820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500" u="sng" dirty="0">
                <a:solidFill>
                  <a:schemeClr val="tx2"/>
                </a:solidFill>
              </a:rPr>
              <a:t>Assignment Topic</a:t>
            </a:r>
            <a:r>
              <a:rPr lang="en-US" sz="1500" dirty="0">
                <a:solidFill>
                  <a:schemeClr val="tx2"/>
                </a:solidFill>
              </a:rPr>
              <a:t>: Neural Network Models for Object Recognition</a:t>
            </a:r>
          </a:p>
          <a:p>
            <a:r>
              <a:rPr lang="en-US" sz="1500" u="sng" dirty="0">
                <a:solidFill>
                  <a:schemeClr val="tx2"/>
                </a:solidFill>
              </a:rPr>
              <a:t>Module</a:t>
            </a:r>
            <a:r>
              <a:rPr lang="en-US" sz="1500" dirty="0">
                <a:solidFill>
                  <a:schemeClr val="tx2"/>
                </a:solidFill>
              </a:rPr>
              <a:t>: Machine Learning</a:t>
            </a:r>
          </a:p>
          <a:p>
            <a:endParaRPr lang="en-US" sz="1500">
              <a:solidFill>
                <a:schemeClr val="tx2"/>
              </a:solidFill>
            </a:endParaRPr>
          </a:p>
        </p:txBody>
      </p:sp>
      <p:pic>
        <p:nvPicPr>
          <p:cNvPr id="5" name="ML-final-recording">
            <a:hlinkClick r:id="" action="ppaction://media"/>
            <a:extLst>
              <a:ext uri="{FF2B5EF4-FFF2-40B4-BE49-F238E27FC236}">
                <a16:creationId xmlns:a16="http://schemas.microsoft.com/office/drawing/2014/main" id="{06095B46-F39E-07AF-EBE6-3DF205BF3F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2189" y="5687332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aph of loss and validation&#10;&#10;Description automatically generated">
            <a:extLst>
              <a:ext uri="{FF2B5EF4-FFF2-40B4-BE49-F238E27FC236}">
                <a16:creationId xmlns:a16="http://schemas.microsoft.com/office/drawing/2014/main" id="{5B3C0C88-4CF1-6864-8D2F-7461F2917C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916" b="404"/>
          <a:stretch/>
        </p:blipFill>
        <p:spPr>
          <a:xfrm>
            <a:off x="342900" y="1377156"/>
            <a:ext cx="5153028" cy="4107659"/>
          </a:xfrm>
        </p:spPr>
      </p:pic>
      <p:pic>
        <p:nvPicPr>
          <p:cNvPr id="4" name="Content Placeholder 5" descr="A graph of a line&#10;&#10;Description automatically generated">
            <a:extLst>
              <a:ext uri="{FF2B5EF4-FFF2-40B4-BE49-F238E27FC236}">
                <a16:creationId xmlns:a16="http://schemas.microsoft.com/office/drawing/2014/main" id="{44298CAF-B445-817B-5931-A98755B62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612" y="1377156"/>
            <a:ext cx="5248275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5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4DE03-69AC-F805-2381-8B9FD6F57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Confusion matrix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05D43D-A3AD-8929-E42F-E1AC5C26F1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5709" y="1597025"/>
            <a:ext cx="5702457" cy="4932363"/>
          </a:xfrm>
        </p:spPr>
      </p:pic>
    </p:spTree>
    <p:extLst>
      <p:ext uri="{BB962C8B-B14F-4D97-AF65-F5344CB8AC3E}">
        <p14:creationId xmlns:p14="http://schemas.microsoft.com/office/powerpoint/2010/main" val="3949685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4DE03-69AC-F805-2381-8B9FD6F57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Single Image test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E186996D-2B39-BAAC-5CB7-DA2FB02D7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3068" y="1921442"/>
            <a:ext cx="4465864" cy="4192360"/>
          </a:xfrm>
        </p:spPr>
      </p:pic>
    </p:spTree>
    <p:extLst>
      <p:ext uri="{BB962C8B-B14F-4D97-AF65-F5344CB8AC3E}">
        <p14:creationId xmlns:p14="http://schemas.microsoft.com/office/powerpoint/2010/main" val="356927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74DE03-69AC-F805-2381-8B9FD6F57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397"/>
            <a:ext cx="10515600" cy="1273233"/>
          </a:xfrm>
        </p:spPr>
        <p:txBody>
          <a:bodyPr>
            <a:normAutofit/>
          </a:bodyPr>
          <a:lstStyle/>
          <a:p>
            <a:r>
              <a:rPr lang="en-US" sz="4000"/>
              <a:t>Strengths &amp; Weaknesses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BDAAA-E149-5C9D-E742-955D0BAD3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8024"/>
            <a:ext cx="10515600" cy="36941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 dirty="0"/>
              <a:t>Strengths:</a:t>
            </a:r>
          </a:p>
          <a:p>
            <a:r>
              <a:rPr lang="en-US" sz="2200" dirty="0"/>
              <a:t>Encouraging results after the first training</a:t>
            </a:r>
          </a:p>
          <a:p>
            <a:r>
              <a:rPr lang="en-US" sz="2200" dirty="0"/>
              <a:t>Validation accuracy decreases steadily which shows the model is avoiding overfitting</a:t>
            </a:r>
          </a:p>
          <a:p>
            <a:endParaRPr lang="en-US" sz="2200"/>
          </a:p>
          <a:p>
            <a:pPr marL="0" indent="0">
              <a:buNone/>
            </a:pPr>
            <a:r>
              <a:rPr lang="en-US" sz="2200" dirty="0"/>
              <a:t>Weaknesses:</a:t>
            </a:r>
          </a:p>
          <a:p>
            <a:r>
              <a:rPr lang="en-US" sz="2200" dirty="0"/>
              <a:t>Can be confused by images with similar features such as bird, airplane</a:t>
            </a:r>
          </a:p>
          <a:p>
            <a:r>
              <a:rPr lang="en-US" sz="2200" dirty="0"/>
              <a:t>Accuracy is still low to be deployed to real world environments.</a:t>
            </a:r>
          </a:p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152686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4DE03-69AC-F805-2381-8B9FD6F57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/>
              <a:t>Improvements</a:t>
            </a:r>
          </a:p>
        </p:txBody>
      </p:sp>
      <p:pic>
        <p:nvPicPr>
          <p:cNvPr id="4" name="Picture 3" descr="ResNet Accuracy/Loss vs Epoch. | Download Scientific Diagram">
            <a:extLst>
              <a:ext uri="{FF2B5EF4-FFF2-40B4-BE49-F238E27FC236}">
                <a16:creationId xmlns:a16="http://schemas.microsoft.com/office/drawing/2014/main" id="{C352D686-10C1-4FE9-13E9-E55C49DB5F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714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BDAAA-E149-5C9D-E742-955D0BAD3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>
                <a:ea typeface="+mn-lt"/>
                <a:cs typeface="+mn-lt"/>
              </a:rPr>
              <a:t>Data augmentation. (Alhassan Mumuni et al 2022)</a:t>
            </a:r>
            <a:endParaRPr lang="en-US" sz="1800" dirty="0"/>
          </a:p>
          <a:p>
            <a:r>
              <a:rPr lang="en-US" sz="1800" dirty="0">
                <a:ea typeface="+mn-lt"/>
                <a:cs typeface="+mn-lt"/>
              </a:rPr>
              <a:t>Leaky-RELU &amp; ELU combination(Ritesh Maurya et al. 2023)</a:t>
            </a:r>
          </a:p>
          <a:p>
            <a:r>
              <a:rPr lang="en-US" sz="1800" dirty="0">
                <a:ea typeface="+mn-lt"/>
                <a:cs typeface="+mn-lt"/>
              </a:rPr>
              <a:t>Transfer learning with pre-trained models (e.g., ResNet).</a:t>
            </a:r>
            <a:endParaRPr lang="en-US" sz="1800" dirty="0"/>
          </a:p>
          <a:p>
            <a:r>
              <a:rPr lang="en-US" sz="1800" dirty="0">
                <a:ea typeface="+mn-lt"/>
                <a:cs typeface="+mn-lt"/>
              </a:rPr>
              <a:t>Hyperparameter optimization</a:t>
            </a:r>
          </a:p>
          <a:p>
            <a:r>
              <a:rPr lang="en-US" sz="1800" dirty="0"/>
              <a:t>Explore different datasets such as ImageNet.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7607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4DE03-69AC-F805-2381-8B9FD6F57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/>
              <a:t>Conclusion</a:t>
            </a:r>
          </a:p>
        </p:txBody>
      </p:sp>
      <p:pic>
        <p:nvPicPr>
          <p:cNvPr id="4" name="Picture 3" descr="A close-up of a brain scan&#10;&#10;Description automatically generated">
            <a:extLst>
              <a:ext uri="{FF2B5EF4-FFF2-40B4-BE49-F238E27FC236}">
                <a16:creationId xmlns:a16="http://schemas.microsoft.com/office/drawing/2014/main" id="{05ACA21F-2738-A646-6331-F80031D4CF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25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BDAAA-E149-5C9D-E742-955D0BAD3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800"/>
          </a:p>
          <a:p>
            <a:r>
              <a:rPr lang="en-US" sz="1800" dirty="0"/>
              <a:t>A powerful tool for the future in various fields such as healthcare. (Thomas Davenport, et al 2019)</a:t>
            </a:r>
          </a:p>
          <a:p>
            <a:r>
              <a:rPr lang="en-US" sz="1800" dirty="0"/>
              <a:t>Building the model helped understand the fundamentals of image classification.</a:t>
            </a:r>
            <a:endParaRPr lang="en-US" dirty="0"/>
          </a:p>
          <a:p>
            <a:r>
              <a:rPr lang="en-US" sz="1800" dirty="0"/>
              <a:t>Knowledge acquired to how ANNs perform on real-life data.</a:t>
            </a:r>
          </a:p>
          <a:p>
            <a:r>
              <a:rPr lang="en-US" sz="1800" dirty="0"/>
              <a:t>More appreciation of how complex the human mind is.</a:t>
            </a:r>
          </a:p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599431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Wood human figure">
            <a:extLst>
              <a:ext uri="{FF2B5EF4-FFF2-40B4-BE49-F238E27FC236}">
                <a16:creationId xmlns:a16="http://schemas.microsoft.com/office/drawing/2014/main" id="{85CE2EE2-D962-A242-877B-D10578AB16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r="-2" b="1560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74DE03-69AC-F805-2381-8B9FD6F57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23648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Thank you for watching.</a:t>
            </a:r>
          </a:p>
        </p:txBody>
      </p:sp>
    </p:spTree>
    <p:extLst>
      <p:ext uri="{BB962C8B-B14F-4D97-AF65-F5344CB8AC3E}">
        <p14:creationId xmlns:p14="http://schemas.microsoft.com/office/powerpoint/2010/main" val="3468641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4DE03-69AC-F805-2381-8B9FD6F57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BDAAA-E149-5C9D-E742-955D0BAD3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1800" dirty="0">
                <a:ea typeface="+mn-lt"/>
                <a:cs typeface="+mn-lt"/>
              </a:rPr>
              <a:t>Wang, X., Han, X., &amp; Zhang, H. (2020) Face image recognition based on convolutional neural network. </a:t>
            </a:r>
            <a:r>
              <a:rPr lang="en-US" sz="1800" i="1" dirty="0">
                <a:ea typeface="+mn-lt"/>
                <a:cs typeface="+mn-lt"/>
              </a:rPr>
              <a:t>IEEE </a:t>
            </a:r>
            <a:r>
              <a:rPr lang="en-US" sz="1800" dirty="0">
                <a:ea typeface="+mn-lt"/>
                <a:cs typeface="+mn-lt"/>
              </a:rPr>
              <a:t>17(2): 117-124. DOI: </a:t>
            </a:r>
            <a:r>
              <a:rPr lang="en-US" sz="1800" dirty="0">
                <a:ea typeface="+mn-lt"/>
                <a:cs typeface="+mn-lt"/>
                <a:hlinkClick r:id="rId2"/>
              </a:rPr>
              <a:t>https://ieeexplore.ieee.org/abstract/document/9020302</a:t>
            </a:r>
            <a:r>
              <a:rPr lang="en-US" sz="1800" dirty="0">
                <a:ea typeface="+mn-lt"/>
                <a:cs typeface="+mn-lt"/>
              </a:rPr>
              <a:t> [Accessed 3 January 2025].</a:t>
            </a:r>
            <a:endParaRPr lang="en-US" sz="1800" dirty="0"/>
          </a:p>
          <a:p>
            <a:r>
              <a:rPr lang="en-US" sz="1800" dirty="0">
                <a:ea typeface="+mn-lt"/>
                <a:cs typeface="+mn-lt"/>
              </a:rPr>
              <a:t>Patil, S., Nagaraja, G. (2020). Exploratory Data Analysis. </a:t>
            </a:r>
            <a:r>
              <a:rPr lang="en-US" sz="1800" i="1" dirty="0">
                <a:ea typeface="+mn-lt"/>
                <a:cs typeface="+mn-lt"/>
              </a:rPr>
              <a:t>International Research Journal of Engineering and Technology (IRJET) </a:t>
            </a:r>
            <a:r>
              <a:rPr lang="en-US" sz="1800" dirty="0">
                <a:ea typeface="+mn-lt"/>
                <a:cs typeface="+mn-lt"/>
              </a:rPr>
              <a:t>7(05). DOI: </a:t>
            </a:r>
            <a:r>
              <a:rPr lang="en-US" sz="1800" dirty="0">
                <a:ea typeface="+mn-lt"/>
                <a:cs typeface="+mn-lt"/>
                <a:hlinkClick r:id="rId3"/>
              </a:rPr>
              <a:t>https://www.academia.edu/download/64615158/IRJET-V7I51256.pdf</a:t>
            </a:r>
            <a:r>
              <a:rPr lang="en-US" sz="1800" dirty="0">
                <a:ea typeface="+mn-lt"/>
                <a:cs typeface="+mn-lt"/>
              </a:rPr>
              <a:t>  [Accessed 5 January 2025].</a:t>
            </a:r>
            <a:endParaRPr lang="en-US" sz="1800" dirty="0"/>
          </a:p>
          <a:p>
            <a:r>
              <a:rPr lang="en-US" sz="1800" dirty="0" err="1">
                <a:ea typeface="+mn-lt"/>
                <a:cs typeface="+mn-lt"/>
              </a:rPr>
              <a:t>Tohidul</a:t>
            </a:r>
            <a:r>
              <a:rPr lang="en-US" sz="1800" dirty="0">
                <a:ea typeface="+mn-lt"/>
                <a:cs typeface="+mn-lt"/>
              </a:rPr>
              <a:t>, M. &amp; </a:t>
            </a:r>
            <a:r>
              <a:rPr lang="en-US" sz="1800" dirty="0" err="1">
                <a:ea typeface="+mn-lt"/>
                <a:cs typeface="+mn-lt"/>
              </a:rPr>
              <a:t>Nafix</a:t>
            </a:r>
            <a:r>
              <a:rPr lang="en-US" sz="1800" dirty="0">
                <a:ea typeface="+mn-lt"/>
                <a:cs typeface="+mn-lt"/>
              </a:rPr>
              <a:t>, K. (2018). Image Recognition with Deep Learning. </a:t>
            </a:r>
            <a:r>
              <a:rPr lang="en-US" sz="1800" i="1" dirty="0">
                <a:ea typeface="+mn-lt"/>
                <a:cs typeface="+mn-lt"/>
              </a:rPr>
              <a:t>IEEE </a:t>
            </a:r>
            <a:r>
              <a:rPr lang="en-US" sz="1800" dirty="0">
                <a:ea typeface="+mn-lt"/>
                <a:cs typeface="+mn-lt"/>
              </a:rPr>
              <a:t>22(5). DOI: </a:t>
            </a:r>
            <a:r>
              <a:rPr lang="en-US" sz="1800" dirty="0">
                <a:ea typeface="+mn-lt"/>
                <a:cs typeface="+mn-lt"/>
                <a:hlinkClick r:id="rId4"/>
              </a:rPr>
              <a:t>https://ieeexplore.ieee.org/abstract/document/8550021</a:t>
            </a:r>
            <a:r>
              <a:rPr lang="en-US" sz="1800" dirty="0">
                <a:ea typeface="+mn-lt"/>
                <a:cs typeface="+mn-lt"/>
              </a:rPr>
              <a:t> [Accessed 6 January 2025].</a:t>
            </a:r>
            <a:endParaRPr lang="en-US" sz="1800" dirty="0"/>
          </a:p>
          <a:p>
            <a:r>
              <a:rPr lang="en-US" sz="1800" dirty="0">
                <a:ea typeface="+mn-lt"/>
                <a:cs typeface="+mn-lt"/>
              </a:rPr>
              <a:t>Kaggle (2008). </a:t>
            </a:r>
            <a:r>
              <a:rPr lang="en-US" sz="1800" i="1" dirty="0">
                <a:ea typeface="+mn-lt"/>
                <a:cs typeface="+mn-lt"/>
              </a:rPr>
              <a:t>CIFAR-10 </a:t>
            </a:r>
            <a:r>
              <a:rPr lang="en-US" sz="1800" dirty="0">
                <a:ea typeface="+mn-lt"/>
                <a:cs typeface="+mn-lt"/>
              </a:rPr>
              <a:t>Object Recognition in Images</a:t>
            </a:r>
            <a:r>
              <a:rPr lang="en-US" sz="1800" i="1" dirty="0">
                <a:ea typeface="+mn-lt"/>
                <a:cs typeface="+mn-lt"/>
              </a:rPr>
              <a:t>.</a:t>
            </a:r>
            <a:r>
              <a:rPr lang="en-US" sz="1800" dirty="0">
                <a:ea typeface="+mn-lt"/>
                <a:cs typeface="+mn-lt"/>
              </a:rPr>
              <a:t> Available via: </a:t>
            </a:r>
            <a:r>
              <a:rPr lang="en-US" sz="1800" dirty="0">
                <a:ea typeface="+mn-lt"/>
                <a:cs typeface="+mn-lt"/>
                <a:hlinkClick r:id="rId5"/>
              </a:rPr>
              <a:t>https://www.kaggle.com/competitions/cifar-10/overview</a:t>
            </a:r>
            <a:r>
              <a:rPr lang="en-US" sz="1800" dirty="0">
                <a:ea typeface="+mn-lt"/>
                <a:cs typeface="+mn-lt"/>
              </a:rPr>
              <a:t> [Accessed 6January 2025].</a:t>
            </a:r>
            <a:endParaRPr lang="en-US" sz="1800" dirty="0"/>
          </a:p>
          <a:p>
            <a:r>
              <a:rPr lang="en-US" sz="1800" dirty="0">
                <a:ea typeface="+mn-lt"/>
                <a:cs typeface="+mn-lt"/>
              </a:rPr>
              <a:t>Keiron, O., Nash, R. (2015).  An Introduction to Convolutional Neural Networks. Available via: </a:t>
            </a:r>
            <a:r>
              <a:rPr lang="en-US" sz="1800" dirty="0">
                <a:ea typeface="+mn-lt"/>
                <a:cs typeface="+mn-lt"/>
                <a:hlinkClick r:id="rId6"/>
              </a:rPr>
              <a:t>https://arxiv.org/pdf/1511.08458</a:t>
            </a:r>
            <a:r>
              <a:rPr lang="en-US" sz="1800" dirty="0">
                <a:ea typeface="+mn-lt"/>
                <a:cs typeface="+mn-lt"/>
              </a:rPr>
              <a:t> [Accessed 7 January 2025].</a:t>
            </a:r>
            <a:endParaRPr lang="en-US" sz="1800" dirty="0"/>
          </a:p>
          <a:p>
            <a:r>
              <a:rPr lang="en-US" sz="1800" dirty="0">
                <a:ea typeface="+mn-lt"/>
                <a:cs typeface="+mn-lt"/>
              </a:rPr>
              <a:t>Mumuni, A., &amp; </a:t>
            </a:r>
            <a:r>
              <a:rPr lang="en-US" sz="1800" dirty="0" err="1">
                <a:ea typeface="+mn-lt"/>
                <a:cs typeface="+mn-lt"/>
              </a:rPr>
              <a:t>Fuseini</a:t>
            </a:r>
            <a:r>
              <a:rPr lang="en-US" sz="1800" dirty="0">
                <a:ea typeface="+mn-lt"/>
                <a:cs typeface="+mn-lt"/>
              </a:rPr>
              <a:t>, M. (2022).  Data augmentation: A comprehensive survey of modern approaches. </a:t>
            </a:r>
            <a:r>
              <a:rPr lang="en-US" sz="1800" i="1" dirty="0">
                <a:ea typeface="+mn-lt"/>
                <a:cs typeface="+mn-lt"/>
              </a:rPr>
              <a:t>AI Journal 16(1).</a:t>
            </a:r>
            <a:r>
              <a:rPr lang="en-US" sz="1800" dirty="0">
                <a:ea typeface="+mn-lt"/>
                <a:cs typeface="+mn-lt"/>
              </a:rPr>
              <a:t> DOI: </a:t>
            </a:r>
            <a:r>
              <a:rPr lang="en-US" sz="1800" dirty="0">
                <a:ea typeface="+mn-lt"/>
                <a:cs typeface="+mn-lt"/>
                <a:hlinkClick r:id="rId7"/>
              </a:rPr>
              <a:t>https://www.sciencedirect.com/science/article/pii/S2590005622000911</a:t>
            </a:r>
            <a:r>
              <a:rPr lang="en-US" sz="1800" dirty="0">
                <a:ea typeface="+mn-lt"/>
                <a:cs typeface="+mn-lt"/>
              </a:rPr>
              <a:t> [Accessed 8 January 2025].</a:t>
            </a:r>
            <a:endParaRPr lang="en-US" sz="1800" dirty="0"/>
          </a:p>
          <a:p>
            <a:endParaRPr lang="en-US" sz="1050" dirty="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123091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4DE03-69AC-F805-2381-8B9FD6F57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BDAAA-E149-5C9D-E742-955D0BAD3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02730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dirty="0">
                <a:ea typeface="+mn-lt"/>
                <a:cs typeface="+mn-lt"/>
              </a:rPr>
              <a:t>Maurya, R., Aggarwal, D., &amp; Gopalakrishnan, T. (2023) . FEnhancing Deep Neural Network Convergence and Performance: A Hybrid Activation Function Approach by Combining </a:t>
            </a:r>
            <a:r>
              <a:rPr lang="en-US" sz="1800" dirty="0" err="1">
                <a:ea typeface="+mn-lt"/>
                <a:cs typeface="+mn-lt"/>
              </a:rPr>
              <a:t>ReLU</a:t>
            </a:r>
            <a:r>
              <a:rPr lang="en-US" sz="1800" dirty="0">
                <a:ea typeface="+mn-lt"/>
                <a:cs typeface="+mn-lt"/>
              </a:rPr>
              <a:t> and ELU Activation Function.</a:t>
            </a:r>
            <a:r>
              <a:rPr lang="en-US" sz="1800" i="1" dirty="0">
                <a:ea typeface="+mn-lt"/>
                <a:cs typeface="+mn-lt"/>
              </a:rPr>
              <a:t> 2023 Second International Conference on Informatics (ICI) </a:t>
            </a:r>
            <a:r>
              <a:rPr lang="en-US" sz="1800" dirty="0">
                <a:ea typeface="+mn-lt"/>
                <a:cs typeface="+mn-lt"/>
              </a:rPr>
              <a:t>17(2): 1-5. DOI: </a:t>
            </a:r>
            <a:r>
              <a:rPr lang="en-US" sz="1800" dirty="0">
                <a:ea typeface="+mn-lt"/>
                <a:cs typeface="+mn-lt"/>
                <a:hlinkClick r:id="rId2"/>
              </a:rPr>
              <a:t>https://ieeexplore.ieee.org/abstract/document/9020302</a:t>
            </a:r>
            <a:r>
              <a:rPr lang="en-US" sz="1800" dirty="0">
                <a:ea typeface="+mn-lt"/>
                <a:cs typeface="+mn-lt"/>
              </a:rPr>
              <a:t> [Accessed 9 January 2025].</a:t>
            </a:r>
          </a:p>
          <a:p>
            <a:r>
              <a:rPr lang="en-US" sz="1800" dirty="0">
                <a:ea typeface="+mn-lt"/>
                <a:cs typeface="+mn-lt"/>
              </a:rPr>
              <a:t>Kaggle (2022). </a:t>
            </a:r>
            <a:r>
              <a:rPr lang="en-US" sz="1800" i="1" dirty="0">
                <a:ea typeface="+mn-lt"/>
                <a:cs typeface="+mn-lt"/>
              </a:rPr>
              <a:t>ResNet50 Datasets.</a:t>
            </a:r>
            <a:r>
              <a:rPr lang="en-US" sz="1800" dirty="0">
                <a:ea typeface="+mn-lt"/>
                <a:cs typeface="+mn-lt"/>
              </a:rPr>
              <a:t> Available via: </a:t>
            </a:r>
            <a:r>
              <a:rPr lang="en-US" sz="1800" dirty="0">
                <a:ea typeface="+mn-lt"/>
                <a:cs typeface="+mn-lt"/>
                <a:hlinkClick r:id="rId3"/>
              </a:rPr>
              <a:t>https://www.kaggle.com/datasets/crawford/resnet50</a:t>
            </a:r>
            <a:r>
              <a:rPr lang="en-US" sz="1800" dirty="0">
                <a:ea typeface="+mn-lt"/>
                <a:cs typeface="+mn-lt"/>
              </a:rPr>
              <a:t> [Accessed 10 January 2025].</a:t>
            </a:r>
            <a:endParaRPr lang="en-US" sz="1800" dirty="0"/>
          </a:p>
          <a:p>
            <a:r>
              <a:rPr lang="en-US" sz="1800" dirty="0">
                <a:ea typeface="+mn-lt"/>
                <a:cs typeface="+mn-lt"/>
              </a:rPr>
              <a:t>Davenport. T., &amp; </a:t>
            </a:r>
            <a:r>
              <a:rPr lang="en-US" sz="1800" dirty="0" err="1">
                <a:ea typeface="+mn-lt"/>
                <a:cs typeface="+mn-lt"/>
              </a:rPr>
              <a:t>Kalakota</a:t>
            </a:r>
            <a:r>
              <a:rPr lang="en-US" sz="1800" dirty="0">
                <a:ea typeface="+mn-lt"/>
                <a:cs typeface="+mn-lt"/>
              </a:rPr>
              <a:t>, R. (2019). The potential for artificial intelligence in healthcare. </a:t>
            </a:r>
            <a:r>
              <a:rPr lang="en-US" sz="1800" i="1" dirty="0">
                <a:ea typeface="+mn-lt"/>
                <a:cs typeface="+mn-lt"/>
              </a:rPr>
              <a:t>Future Healthcare Journal 6(2): 94-98. DOI</a:t>
            </a:r>
            <a:r>
              <a:rPr lang="en-US" sz="1800" dirty="0">
                <a:ea typeface="+mn-lt"/>
                <a:cs typeface="+mn-lt"/>
              </a:rPr>
              <a:t>: </a:t>
            </a:r>
            <a:r>
              <a:rPr lang="en-US" sz="1800" dirty="0">
                <a:ea typeface="+mn-lt"/>
                <a:cs typeface="+mn-lt"/>
                <a:hlinkClick r:id="rId4"/>
              </a:rPr>
              <a:t>https://www.sciencedirect.com/science/article/pii/S2514664524010592</a:t>
            </a:r>
            <a:r>
              <a:rPr lang="en-US" sz="1800" dirty="0">
                <a:ea typeface="+mn-lt"/>
                <a:cs typeface="+mn-lt"/>
              </a:rPr>
              <a:t> [Accessed 11 January 2025].</a:t>
            </a:r>
            <a:endParaRPr lang="en-US" sz="1800" dirty="0"/>
          </a:p>
          <a:p>
            <a:r>
              <a:rPr lang="en-US" sz="1800" dirty="0" err="1">
                <a:ea typeface="+mn-lt"/>
                <a:cs typeface="+mn-lt"/>
              </a:rPr>
              <a:t>Goriparthi</a:t>
            </a:r>
            <a:r>
              <a:rPr lang="en-US" sz="1800" dirty="0">
                <a:ea typeface="+mn-lt"/>
                <a:cs typeface="+mn-lt"/>
              </a:rPr>
              <a:t>, R. (2024). Deep Learning Architectures for Real-Time Image Recognition: Innovations and Applications. </a:t>
            </a:r>
            <a:r>
              <a:rPr lang="en-US" sz="1800" i="1" dirty="0">
                <a:ea typeface="+mn-lt"/>
                <a:cs typeface="+mn-lt"/>
              </a:rPr>
              <a:t>REVISTA DE INTELIGENCIA ARTIFICIAL EN MEDICINA</a:t>
            </a:r>
            <a:r>
              <a:rPr lang="en-US" sz="1800" dirty="0">
                <a:ea typeface="+mn-lt"/>
                <a:cs typeface="+mn-lt"/>
              </a:rPr>
              <a:t> 15(1): 1-28. DOI: </a:t>
            </a:r>
            <a:r>
              <a:rPr lang="en-US" sz="1800" dirty="0">
                <a:ea typeface="+mn-lt"/>
                <a:cs typeface="+mn-lt"/>
                <a:hlinkClick r:id="rId5"/>
              </a:rPr>
              <a:t>http://redcrevistas.com/index.php/Revista/article/view/219/236</a:t>
            </a:r>
            <a:r>
              <a:rPr lang="en-US" sz="1800" dirty="0">
                <a:ea typeface="+mn-lt"/>
                <a:cs typeface="+mn-lt"/>
              </a:rPr>
              <a:t> [Accessed 13 January 2025].</a:t>
            </a:r>
            <a:endParaRPr lang="en-US" sz="1800" dirty="0"/>
          </a:p>
          <a:p>
            <a:r>
              <a:rPr lang="en-US" sz="1800" dirty="0">
                <a:ea typeface="+mn-lt"/>
                <a:cs typeface="+mn-lt"/>
              </a:rPr>
              <a:t>Nazri, M., &amp; </a:t>
            </a:r>
            <a:r>
              <a:rPr lang="en-US" sz="1800" dirty="0" err="1">
                <a:ea typeface="+mn-lt"/>
                <a:cs typeface="+mn-lt"/>
              </a:rPr>
              <a:t>Atomi</a:t>
            </a:r>
            <a:r>
              <a:rPr lang="en-US" sz="1800" dirty="0">
                <a:ea typeface="+mn-lt"/>
                <a:cs typeface="+mn-lt"/>
              </a:rPr>
              <a:t>, W. (2014). The Effect of Data Pre-processing on Optimized Training of Artificial Neural Networks. </a:t>
            </a:r>
            <a:r>
              <a:rPr lang="en-US" sz="1800" i="1" dirty="0">
                <a:ea typeface="+mn-lt"/>
                <a:cs typeface="+mn-lt"/>
              </a:rPr>
              <a:t>Procedia Technology</a:t>
            </a:r>
            <a:r>
              <a:rPr lang="en-US" sz="1800" dirty="0">
                <a:ea typeface="+mn-lt"/>
                <a:cs typeface="+mn-lt"/>
              </a:rPr>
              <a:t> 11(1): 32-39</a:t>
            </a:r>
            <a:r>
              <a:rPr lang="en-US" sz="1800" i="1" dirty="0">
                <a:ea typeface="+mn-lt"/>
                <a:cs typeface="+mn-lt"/>
              </a:rPr>
              <a:t>.</a:t>
            </a:r>
            <a:r>
              <a:rPr lang="en-US" sz="1800" dirty="0">
                <a:ea typeface="+mn-lt"/>
                <a:cs typeface="+mn-lt"/>
              </a:rPr>
              <a:t> DOI: </a:t>
            </a:r>
            <a:r>
              <a:rPr lang="en-US" sz="1800" dirty="0">
                <a:ea typeface="+mn-lt"/>
                <a:cs typeface="+mn-lt"/>
                <a:hlinkClick r:id="rId6"/>
              </a:rPr>
              <a:t>https://www.sciencedirect.com/science/article/pii/S2212017313003137</a:t>
            </a:r>
            <a:r>
              <a:rPr lang="en-US" sz="1800" dirty="0">
                <a:ea typeface="+mn-lt"/>
                <a:cs typeface="+mn-lt"/>
              </a:rPr>
              <a:t> [Accessed 19 January 2025].</a:t>
            </a:r>
            <a:endParaRPr lang="en-US" sz="1800" dirty="0"/>
          </a:p>
          <a:p>
            <a:r>
              <a:rPr lang="en-US" sz="1800" dirty="0">
                <a:ea typeface="+mn-lt"/>
                <a:cs typeface="+mn-lt"/>
              </a:rPr>
              <a:t>Franke, M., &amp; Degen, J. (2023). The </a:t>
            </a:r>
            <a:r>
              <a:rPr lang="en-US" sz="1800" dirty="0" err="1">
                <a:ea typeface="+mn-lt"/>
                <a:cs typeface="+mn-lt"/>
              </a:rPr>
              <a:t>softmax</a:t>
            </a:r>
            <a:r>
              <a:rPr lang="en-US" sz="1800" dirty="0">
                <a:ea typeface="+mn-lt"/>
                <a:cs typeface="+mn-lt"/>
              </a:rPr>
              <a:t> function: Properties, motivation, and interpretation. </a:t>
            </a:r>
            <a:r>
              <a:rPr lang="en-US" sz="1800" i="1" dirty="0">
                <a:ea typeface="+mn-lt"/>
                <a:cs typeface="+mn-lt"/>
              </a:rPr>
              <a:t>AI Journal </a:t>
            </a:r>
            <a:r>
              <a:rPr lang="en-US" sz="1800" dirty="0">
                <a:ea typeface="+mn-lt"/>
                <a:cs typeface="+mn-lt"/>
              </a:rPr>
              <a:t>5(2): 23-29. DOI: </a:t>
            </a:r>
            <a:r>
              <a:rPr lang="en-US" sz="1800" dirty="0">
                <a:ea typeface="+mn-lt"/>
                <a:cs typeface="+mn-lt"/>
                <a:hlinkClick r:id="rId7"/>
              </a:rPr>
              <a:t>https://osf.io/preprints/psyarxiv/vsw47</a:t>
            </a:r>
            <a:r>
              <a:rPr lang="en-US" sz="1800" dirty="0">
                <a:ea typeface="+mn-lt"/>
                <a:cs typeface="+mn-lt"/>
              </a:rPr>
              <a:t> [Accessed 19 January 2025].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55456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9FAEE9-42A8-420B-F6EB-DE57E57D9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/>
              <a:t>Index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9ED903F-49B3-046D-6BBB-22970CCB5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200" dirty="0"/>
              <a:t>Introduction</a:t>
            </a:r>
          </a:p>
          <a:p>
            <a:pPr marL="0" indent="0">
              <a:buNone/>
            </a:pPr>
            <a:r>
              <a:rPr lang="en-US" sz="2200" dirty="0"/>
              <a:t>EDA</a:t>
            </a:r>
          </a:p>
          <a:p>
            <a:pPr marL="0" indent="0">
              <a:buNone/>
            </a:pPr>
            <a:r>
              <a:rPr lang="en-US" sz="2200"/>
              <a:t>Pre-Processing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Data partitioning</a:t>
            </a:r>
          </a:p>
          <a:p>
            <a:pPr marL="0" indent="0">
              <a:buNone/>
            </a:pPr>
            <a:r>
              <a:rPr lang="en-US" sz="2200" dirty="0"/>
              <a:t>Architecture</a:t>
            </a:r>
          </a:p>
          <a:p>
            <a:pPr marL="0" indent="0">
              <a:buNone/>
            </a:pPr>
            <a:r>
              <a:rPr lang="en-US" sz="2200" dirty="0"/>
              <a:t>Training</a:t>
            </a:r>
          </a:p>
          <a:p>
            <a:pPr marL="0" indent="0">
              <a:buNone/>
            </a:pPr>
            <a:r>
              <a:rPr lang="en-US" sz="2200" dirty="0"/>
              <a:t>Evaluation</a:t>
            </a:r>
          </a:p>
          <a:p>
            <a:pPr marL="0" indent="0">
              <a:buNone/>
            </a:pPr>
            <a:r>
              <a:rPr lang="en-US" sz="2200" dirty="0"/>
              <a:t>Improvements</a:t>
            </a:r>
          </a:p>
          <a:p>
            <a:pPr marL="0" indent="0">
              <a:buNone/>
            </a:pPr>
            <a:r>
              <a:rPr lang="en-US" sz="2200" dirty="0"/>
              <a:t>Conclusion</a:t>
            </a:r>
          </a:p>
          <a:p>
            <a:pPr marL="0" indent="0">
              <a:buNone/>
            </a:pPr>
            <a:r>
              <a:rPr lang="en-US" sz="220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93736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E7B8B0-81A9-39F7-B09E-5674343F4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rmAutofit/>
          </a:bodyPr>
          <a:lstStyle/>
          <a:p>
            <a:r>
              <a:rPr lang="en-US" sz="2800"/>
              <a:t>Introduction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ollage of images of animals&#10;&#10;Description automatically generated">
            <a:extLst>
              <a:ext uri="{FF2B5EF4-FFF2-40B4-BE49-F238E27FC236}">
                <a16:creationId xmlns:a16="http://schemas.microsoft.com/office/drawing/2014/main" id="{F517FD75-C67A-4B0E-4191-C86241C61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184" y="1825296"/>
            <a:ext cx="6922008" cy="330799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A74803A-83A4-98C3-D011-0132B0C22455}"/>
              </a:ext>
            </a:extLst>
          </p:cNvPr>
          <p:cNvSpPr txBox="1"/>
          <p:nvPr/>
        </p:nvSpPr>
        <p:spPr>
          <a:xfrm>
            <a:off x="283028" y="2699656"/>
            <a:ext cx="3747407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US" dirty="0">
                <a:ea typeface="+mn-lt"/>
                <a:cs typeface="+mn-lt"/>
              </a:rPr>
              <a:t>Build an Artificial Neural Network (ANN) using the CIFAR-10 dataset</a:t>
            </a:r>
            <a:endParaRPr lang="en-US" dirty="0"/>
          </a:p>
          <a:p>
            <a:pPr marL="285750" indent="-285750">
              <a:buFont typeface="Calibri"/>
              <a:buChar char="-"/>
            </a:pPr>
            <a:endParaRPr lang="en-US" dirty="0">
              <a:ea typeface="+mn-lt"/>
              <a:cs typeface="+mn-lt"/>
            </a:endParaRPr>
          </a:p>
          <a:p>
            <a:pPr marL="285750" indent="-285750">
              <a:buFont typeface="Calibri"/>
              <a:buChar char="-"/>
            </a:pPr>
            <a:r>
              <a:rPr lang="en-US" dirty="0">
                <a:ea typeface="+mn-lt"/>
                <a:cs typeface="+mn-lt"/>
              </a:rPr>
              <a:t>Evaluate the network performance.</a:t>
            </a:r>
            <a:endParaRPr lang="en-US" dirty="0"/>
          </a:p>
          <a:p>
            <a:endParaRPr lang="en-US" dirty="0">
              <a:ea typeface="+mn-lt"/>
              <a:cs typeface="+mn-lt"/>
            </a:endParaRPr>
          </a:p>
          <a:p>
            <a:pPr marL="285750" indent="-285750">
              <a:buFont typeface="Calibri"/>
              <a:buChar char="-"/>
            </a:pPr>
            <a:r>
              <a:rPr lang="en-US" dirty="0">
                <a:ea typeface="+mn-lt"/>
                <a:cs typeface="+mn-lt"/>
              </a:rPr>
              <a:t>Develop a model with sufficient high-performance </a:t>
            </a:r>
          </a:p>
          <a:p>
            <a:endParaRPr lang="en-US" dirty="0">
              <a:ea typeface="+mn-lt"/>
              <a:cs typeface="+mn-lt"/>
            </a:endParaRPr>
          </a:p>
          <a:p>
            <a:pPr marL="285750" indent="-285750">
              <a:buFont typeface="Calibri"/>
              <a:buChar char="-"/>
            </a:pPr>
            <a:r>
              <a:rPr lang="en-US" dirty="0">
                <a:ea typeface="+mn-lt"/>
                <a:cs typeface="+mn-lt"/>
              </a:rPr>
              <a:t>Capable to classify correctly, each image according to their respective category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77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2F8593-1C84-06B0-4F9D-E14EB5988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rmAutofit/>
          </a:bodyPr>
          <a:lstStyle/>
          <a:p>
            <a:r>
              <a:rPr lang="en-US" sz="2800"/>
              <a:t>EDA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70D2D-4B5B-5C85-9EB8-7F06EE40A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CIFAR-10 image dataset</a:t>
            </a:r>
          </a:p>
          <a:p>
            <a:r>
              <a:rPr lang="en-US" sz="2000" dirty="0"/>
              <a:t>Contains 60,000 32x32 color images</a:t>
            </a:r>
          </a:p>
          <a:p>
            <a:r>
              <a:rPr lang="en-US" sz="2000" dirty="0"/>
              <a:t>3 RGB values that range from 0 to 255</a:t>
            </a:r>
          </a:p>
          <a:p>
            <a:r>
              <a:rPr lang="en-GB" sz="2000" dirty="0"/>
              <a:t>10 classes: airplane, bird, cat...</a:t>
            </a:r>
            <a:endParaRPr lang="en-US" sz="2000" dirty="0"/>
          </a:p>
          <a:p>
            <a:r>
              <a:rPr lang="en-US" sz="2000" dirty="0"/>
              <a:t>Data is well distributed and balanced</a:t>
            </a:r>
          </a:p>
        </p:txBody>
      </p:sp>
      <p:pic>
        <p:nvPicPr>
          <p:cNvPr id="4" name="Picture 3" descr="A graph of a distribution of training and testing data&#10;&#10;Description automatically generated">
            <a:extLst>
              <a:ext uri="{FF2B5EF4-FFF2-40B4-BE49-F238E27FC236}">
                <a16:creationId xmlns:a16="http://schemas.microsoft.com/office/drawing/2014/main" id="{04227919-BB0B-8B04-3512-8563F8184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184" y="1878578"/>
            <a:ext cx="6922008" cy="320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85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2F8593-1C84-06B0-4F9D-E14EB5988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rmAutofit/>
          </a:bodyPr>
          <a:lstStyle/>
          <a:p>
            <a:r>
              <a:rPr lang="en-US" sz="2800"/>
              <a:t>Preprocessing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70D2D-4B5B-5C85-9EB8-7F06EE40A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79" y="2718054"/>
            <a:ext cx="4315924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Ensuring the input data is properly </a:t>
            </a:r>
            <a:r>
              <a:rPr lang="en-GB" sz="2000" dirty="0"/>
              <a:t>optimised</a:t>
            </a:r>
            <a:r>
              <a:rPr lang="en-US" sz="2000" dirty="0"/>
              <a:t> and formatted (Nazri, M., 2013)</a:t>
            </a:r>
          </a:p>
          <a:p>
            <a:r>
              <a:rPr lang="en-US" sz="2000" dirty="0"/>
              <a:t>Data is </a:t>
            </a:r>
            <a:r>
              <a:rPr lang="en-GB" sz="2000" dirty="0"/>
              <a:t>normalised</a:t>
            </a:r>
          </a:p>
          <a:p>
            <a:r>
              <a:rPr lang="en-US" sz="2000" dirty="0"/>
              <a:t>Converted to </a:t>
            </a:r>
            <a:r>
              <a:rPr lang="en-GB" sz="2000" dirty="0"/>
              <a:t>categorical</a:t>
            </a:r>
            <a:r>
              <a:rPr lang="en-US" sz="2000" dirty="0"/>
              <a:t> data </a:t>
            </a:r>
            <a:r>
              <a:rPr lang="en-US" sz="2000" dirty="0">
                <a:ea typeface="+mn-lt"/>
                <a:cs typeface="+mn-lt"/>
              </a:rPr>
              <a:t>with a range of 0-255, into 0-1. </a:t>
            </a:r>
          </a:p>
          <a:p>
            <a:r>
              <a:rPr lang="en-US" sz="2000" dirty="0">
                <a:ea typeface="+mn-lt"/>
                <a:cs typeface="+mn-lt"/>
              </a:rPr>
              <a:t>Data distribution becomes more standard</a:t>
            </a:r>
            <a:endParaRPr lang="en-US" sz="1800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E1499923-8B4A-DB22-0441-4BE04BC5D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873" y="3430983"/>
            <a:ext cx="6346914" cy="3257316"/>
          </a:xfrm>
          <a:prstGeom prst="rect">
            <a:avLst/>
          </a:prstGeom>
        </p:spPr>
      </p:pic>
      <p:pic>
        <p:nvPicPr>
          <p:cNvPr id="5" name="Picture 4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AAD046DC-B8FE-D538-76A0-39434BE7E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726" y="194260"/>
            <a:ext cx="4112464" cy="306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98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96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9" name="Freeform: Shape 98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1" name="Freeform: Shape 100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B56DB6-0B61-D6A6-395B-A1399440C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rmAutofit/>
          </a:bodyPr>
          <a:lstStyle/>
          <a:p>
            <a:r>
              <a:rPr lang="en-US" sz="2800"/>
              <a:t>Data partitions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8B893-114F-5CF0-854A-E9F3BD0F2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dirty="0">
                <a:ea typeface="+mn-lt"/>
                <a:cs typeface="+mn-lt"/>
              </a:rPr>
              <a:t>Helps with assessing the model performance on unseen data(Patil, S., 2020)</a:t>
            </a:r>
          </a:p>
          <a:p>
            <a:r>
              <a:rPr lang="en-US" sz="1800" dirty="0">
                <a:ea typeface="+mn-lt"/>
                <a:cs typeface="+mn-lt"/>
              </a:rPr>
              <a:t>Validation split allows hyperparameters optimization before testing</a:t>
            </a:r>
          </a:p>
          <a:p>
            <a:r>
              <a:rPr lang="en-US" sz="1800" dirty="0">
                <a:ea typeface="+mn-lt"/>
                <a:cs typeface="+mn-lt"/>
              </a:rPr>
              <a:t>Training Set: 40,000 images.</a:t>
            </a:r>
            <a:endParaRPr lang="en-US" sz="1800"/>
          </a:p>
          <a:p>
            <a:r>
              <a:rPr lang="en-US" sz="1800" dirty="0">
                <a:ea typeface="+mn-lt"/>
                <a:cs typeface="+mn-lt"/>
              </a:rPr>
              <a:t>Validation Set: 10,000 images.</a:t>
            </a:r>
          </a:p>
          <a:p>
            <a:r>
              <a:rPr lang="en-US" sz="1800" dirty="0">
                <a:ea typeface="+mn-lt"/>
                <a:cs typeface="+mn-lt"/>
              </a:rPr>
              <a:t>Test Set: 10,000 images.</a:t>
            </a:r>
            <a:endParaRPr lang="en-US" sz="2000" dirty="0"/>
          </a:p>
        </p:txBody>
      </p:sp>
      <p:pic>
        <p:nvPicPr>
          <p:cNvPr id="92" name="Picture 91" descr="Training Set คืออะไร ทำไมเราต้องแยกชุดข้อมูล Train / Test Split เป็น ...">
            <a:extLst>
              <a:ext uri="{FF2B5EF4-FFF2-40B4-BE49-F238E27FC236}">
                <a16:creationId xmlns:a16="http://schemas.microsoft.com/office/drawing/2014/main" id="{4898B621-3C88-533D-71EC-90E39DE3F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807" y="1162115"/>
            <a:ext cx="6922008" cy="3512919"/>
          </a:xfrm>
          <a:prstGeom prst="rect">
            <a:avLst/>
          </a:prstGeom>
        </p:spPr>
      </p:pic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AE23761-BC54-4C38-932E-4A0652F91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690" y="4855676"/>
            <a:ext cx="5083654" cy="163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2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74DE03-69AC-F805-2381-8B9FD6F57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rmAutofit/>
          </a:bodyPr>
          <a:lstStyle/>
          <a:p>
            <a:r>
              <a:rPr lang="en-US" sz="2800"/>
              <a:t>Architecture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C36F233-D3E7-062F-4932-085C011F7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444" y="2718054"/>
            <a:ext cx="4496181" cy="3207258"/>
          </a:xfrm>
        </p:spPr>
        <p:txBody>
          <a:bodyPr anchor="t">
            <a:normAutofit/>
          </a:bodyPr>
          <a:lstStyle/>
          <a:p>
            <a:r>
              <a:rPr lang="en-US" sz="2000" dirty="0"/>
              <a:t>Convolutional Neural Network model</a:t>
            </a:r>
          </a:p>
          <a:p>
            <a:r>
              <a:rPr lang="en-US" sz="2000" dirty="0"/>
              <a:t>VGG architecture</a:t>
            </a:r>
          </a:p>
          <a:p>
            <a:r>
              <a:rPr lang="en-US" sz="2000" dirty="0"/>
              <a:t>Input Layer</a:t>
            </a:r>
          </a:p>
          <a:p>
            <a:r>
              <a:rPr lang="en-US" sz="2000" dirty="0"/>
              <a:t>Convolutional Layer</a:t>
            </a:r>
          </a:p>
          <a:p>
            <a:r>
              <a:rPr lang="en-US" sz="2000" dirty="0"/>
              <a:t>Activation Function: RELU</a:t>
            </a:r>
            <a:endParaRPr lang="en-US" sz="2000" dirty="0">
              <a:ea typeface="+mn-lt"/>
              <a:cs typeface="+mn-lt"/>
            </a:endParaRPr>
          </a:p>
          <a:p>
            <a:r>
              <a:rPr lang="en-US" sz="2000" dirty="0"/>
              <a:t>Pooling Layer</a:t>
            </a:r>
          </a:p>
          <a:p>
            <a:r>
              <a:rPr lang="en-US" sz="2000" dirty="0"/>
              <a:t>Activation Function: SoftMax</a:t>
            </a:r>
          </a:p>
          <a:p>
            <a:r>
              <a:rPr lang="en-US" sz="2000" dirty="0"/>
              <a:t>Output Layer</a:t>
            </a:r>
          </a:p>
          <a:p>
            <a:endParaRPr lang="en-US" sz="1700" dirty="0">
              <a:ea typeface="+mn-lt"/>
              <a:cs typeface="+mn-lt"/>
            </a:endParaRPr>
          </a:p>
          <a:p>
            <a:endParaRPr lang="en-US" sz="1700" dirty="0"/>
          </a:p>
        </p:txBody>
      </p:sp>
      <p:pic>
        <p:nvPicPr>
          <p:cNvPr id="4" name="Content Placeholder 3" descr="Different Types of CNN Architectures Explained: Examples">
            <a:extLst>
              <a:ext uri="{FF2B5EF4-FFF2-40B4-BE49-F238E27FC236}">
                <a16:creationId xmlns:a16="http://schemas.microsoft.com/office/drawing/2014/main" id="{B72BD3D6-251E-A038-6532-8272E90A6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184" y="2354466"/>
            <a:ext cx="6922008" cy="224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0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74DE03-69AC-F805-2381-8B9FD6F57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anchor="ctr">
            <a:normAutofit/>
          </a:bodyPr>
          <a:lstStyle/>
          <a:p>
            <a:r>
              <a:rPr lang="en-US" sz="4800"/>
              <a:t>Training</a:t>
            </a:r>
          </a:p>
        </p:txBody>
      </p:sp>
      <p:sp>
        <p:nvSpPr>
          <p:cNvPr id="8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BDAAA-E149-5C9D-E742-955D0BAD3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502920"/>
            <a:ext cx="6894576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700" dirty="0"/>
              <a:t>Strategy: Adjust weights based on training data</a:t>
            </a:r>
          </a:p>
          <a:p>
            <a:r>
              <a:rPr lang="en-US" sz="1700" dirty="0">
                <a:ea typeface="+mn-lt"/>
                <a:cs typeface="+mn-lt"/>
              </a:rPr>
              <a:t>Loss function: categorical_crossentropy</a:t>
            </a:r>
            <a:endParaRPr lang="en-US" sz="1700">
              <a:ea typeface="+mn-lt"/>
              <a:cs typeface="+mn-lt"/>
            </a:endParaRPr>
          </a:p>
          <a:p>
            <a:r>
              <a:rPr lang="en-US" sz="1700" dirty="0"/>
              <a:t>Epochs: 25</a:t>
            </a:r>
          </a:p>
          <a:p>
            <a:r>
              <a:rPr lang="en-US" sz="1700" dirty="0"/>
              <a:t>Early stopping: validation loss the same over two iterations.</a:t>
            </a:r>
          </a:p>
          <a:p>
            <a:endParaRPr lang="en-US" sz="170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6652B1C-2BE5-1153-EAB2-F8800990C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6" y="2469153"/>
            <a:ext cx="10917936" cy="360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97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74DE03-69AC-F805-2381-8B9FD6F57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/>
              <a:t>Evaluation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BDAAA-E149-5C9D-E742-955D0BAD3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443" y="2481943"/>
            <a:ext cx="4100703" cy="36950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/>
            <a:r>
              <a:rPr lang="en-US" sz="2200" dirty="0"/>
              <a:t>Training accuracy: ~74%</a:t>
            </a:r>
            <a:endParaRPr lang="en-US" dirty="0"/>
          </a:p>
          <a:p>
            <a:pPr algn="just"/>
            <a:r>
              <a:rPr lang="en-US" sz="2200" dirty="0"/>
              <a:t>Training Loss: 0.7248</a:t>
            </a:r>
          </a:p>
          <a:p>
            <a:pPr algn="just"/>
            <a:endParaRPr lang="en-US" sz="2200" dirty="0"/>
          </a:p>
          <a:p>
            <a:pPr algn="just"/>
            <a:r>
              <a:rPr lang="en-US" sz="2200" dirty="0"/>
              <a:t>Validation Accuracy: </a:t>
            </a:r>
            <a:r>
              <a:rPr lang="en-US" sz="2200" dirty="0">
                <a:ea typeface="+mn-lt"/>
                <a:cs typeface="+mn-lt"/>
              </a:rPr>
              <a:t>~71%</a:t>
            </a:r>
          </a:p>
          <a:p>
            <a:pPr algn="just"/>
            <a:r>
              <a:rPr lang="en-US" sz="2200" dirty="0"/>
              <a:t>Validation loss: 0.8301</a:t>
            </a:r>
          </a:p>
          <a:p>
            <a:pPr algn="just"/>
            <a:endParaRPr lang="en-US" sz="2200" dirty="0"/>
          </a:p>
          <a:p>
            <a:pPr algn="just"/>
            <a:r>
              <a:rPr lang="en-US" sz="2200" dirty="0"/>
              <a:t>Test accuracy: ~ 72%</a:t>
            </a:r>
          </a:p>
          <a:p>
            <a:pPr algn="just"/>
            <a:r>
              <a:rPr lang="en-US" sz="2200" dirty="0"/>
              <a:t>Test loss: 0.8284</a:t>
            </a:r>
          </a:p>
          <a:p>
            <a:pPr algn="just"/>
            <a:endParaRPr lang="en-US" sz="220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E7F5A6A-53F5-DC90-6113-A46DD3CD0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421" y="922564"/>
            <a:ext cx="724580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02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Summative Assessment: Individual Presentation </vt:lpstr>
      <vt:lpstr>Index</vt:lpstr>
      <vt:lpstr>Introduction</vt:lpstr>
      <vt:lpstr>EDA</vt:lpstr>
      <vt:lpstr>Preprocessing</vt:lpstr>
      <vt:lpstr>Data partitions</vt:lpstr>
      <vt:lpstr>Architecture</vt:lpstr>
      <vt:lpstr>Training</vt:lpstr>
      <vt:lpstr>Evaluation</vt:lpstr>
      <vt:lpstr>PowerPoint Presentation</vt:lpstr>
      <vt:lpstr>Confusion matrix</vt:lpstr>
      <vt:lpstr>Single Image test</vt:lpstr>
      <vt:lpstr>Strengths &amp; Weaknesses</vt:lpstr>
      <vt:lpstr>Improvements</vt:lpstr>
      <vt:lpstr>Conclusion</vt:lpstr>
      <vt:lpstr>Thank you for watching.</vt:lpstr>
      <vt:lpstr>References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766</cp:revision>
  <dcterms:created xsi:type="dcterms:W3CDTF">2025-01-09T22:29:55Z</dcterms:created>
  <dcterms:modified xsi:type="dcterms:W3CDTF">2025-01-20T23:03:29Z</dcterms:modified>
</cp:coreProperties>
</file>